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70" r:id="rId4"/>
    <p:sldId id="271" r:id="rId5"/>
    <p:sldId id="269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 err="1"/>
              <a:t>Composizione</a:t>
            </a:r>
            <a:r>
              <a:rPr lang="en-US" dirty="0"/>
              <a:t> per </a:t>
            </a:r>
            <a:r>
              <a:rPr lang="en-US" dirty="0" err="1"/>
              <a:t>età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dirty="0"/>
              <a:t>al 31/12/2019</a:t>
            </a:r>
          </a:p>
        </c:rich>
      </c:tx>
      <c:layout>
        <c:manualLayout>
          <c:xMode val="edge"/>
          <c:yMode val="edge"/>
          <c:x val="0.20520729529002538"/>
          <c:y val="4.80791237140899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33-4CF4-AE12-9EA6E1A2EF67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33-4CF4-AE12-9EA6E1A2EF67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633-4CF4-AE12-9EA6E1A2EF67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633-4CF4-AE12-9EA6E1A2EF67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633-4CF4-AE12-9EA6E1A2EF67}"/>
              </c:ext>
            </c:extLst>
          </c:dPt>
          <c:dLbls>
            <c:dLbl>
              <c:idx val="1"/>
              <c:layout>
                <c:manualLayout>
                  <c:x val="-0.15200926012973584"/>
                  <c:y val="0.19622477351704123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/>
                      <a:t>Anni </a:t>
                    </a:r>
                    <a:fld id="{855DAC68-CD11-4187-AB3C-4142A3BE54A7}" type="CATEGORYNAME">
                      <a:rPr lang="en-US" sz="1100" smtClean="0"/>
                      <a:pPr/>
                      <a:t>[NOME CATEGORIA]</a:t>
                    </a:fld>
                    <a:r>
                      <a:rPr lang="en-US" sz="1100" baseline="0" dirty="0"/>
                      <a:t>
</a:t>
                    </a:r>
                    <a:fld id="{13B36B9E-F107-4274-9696-E0009AC66E9A}" type="PERCENTAGE">
                      <a:rPr lang="en-US" sz="1100" baseline="0"/>
                      <a:pPr/>
                      <a:t>[PERCENTUALE]</a:t>
                    </a:fld>
                    <a:endParaRPr lang="en-US" sz="11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633-4CF4-AE12-9EA6E1A2EF67}"/>
                </c:ext>
              </c:extLst>
            </c:dLbl>
            <c:dLbl>
              <c:idx val="2"/>
              <c:layout>
                <c:manualLayout>
                  <c:x val="-0.13165319168938605"/>
                  <c:y val="-0.1950742473139189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/>
                      <a:t>Anni </a:t>
                    </a:r>
                    <a:fld id="{53E2D30F-12BA-4C71-9A8B-A95B263A2667}" type="CATEGORYNAME">
                      <a:rPr lang="en-US" sz="1100" smtClean="0"/>
                      <a:pPr/>
                      <a:t>[NOME CATEGORIA]</a:t>
                    </a:fld>
                    <a:r>
                      <a:rPr lang="en-US" sz="1100" baseline="0" dirty="0"/>
                      <a:t>
</a:t>
                    </a:r>
                    <a:fld id="{5FE688CF-8E03-483E-B637-AAF33222172A}" type="PERCENTAGE">
                      <a:rPr lang="en-US" sz="1100" baseline="0"/>
                      <a:pPr/>
                      <a:t>[PERCENTUALE]</a:t>
                    </a:fld>
                    <a:endParaRPr lang="en-US" sz="11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633-4CF4-AE12-9EA6E1A2EF6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100" dirty="0"/>
                      <a:t>Anni </a:t>
                    </a:r>
                    <a:fld id="{81A64251-FFBE-4625-B295-280EBAC04684}" type="CATEGORYNAME">
                      <a:rPr lang="en-US" sz="1100" smtClean="0"/>
                      <a:pPr/>
                      <a:t>[NOME CATEGORIA]</a:t>
                    </a:fld>
                    <a:r>
                      <a:rPr lang="en-US" sz="1100" baseline="0" dirty="0"/>
                      <a:t>
</a:t>
                    </a:r>
                    <a:fld id="{A1C8D92A-104C-45BA-AAF4-209D747F774F}" type="PERCENTAGE">
                      <a:rPr lang="en-US" sz="1100" baseline="0"/>
                      <a:pPr/>
                      <a:t>[PERCENTUALE]</a:t>
                    </a:fld>
                    <a:endParaRPr lang="en-US" sz="1100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633-4CF4-AE12-9EA6E1A2EF67}"/>
                </c:ext>
              </c:extLst>
            </c:dLbl>
            <c:dLbl>
              <c:idx val="4"/>
              <c:layout>
                <c:manualLayout>
                  <c:x val="0.15030365704615964"/>
                  <c:y val="0.18319109782501333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/>
                      <a:t>Anni</a:t>
                    </a:r>
                    <a:r>
                      <a:rPr lang="en-US" sz="1100" baseline="0" dirty="0"/>
                      <a:t> </a:t>
                    </a:r>
                    <a:fld id="{B98B89BA-DCD8-463B-87C5-2B3CD1594A34}" type="CATEGORYNAME">
                      <a:rPr lang="en-US" sz="1100" smtClean="0"/>
                      <a:pPr/>
                      <a:t>[NOME CATEGORIA]</a:t>
                    </a:fld>
                    <a:r>
                      <a:rPr lang="en-US" sz="1100" baseline="0" dirty="0"/>
                      <a:t>
</a:t>
                    </a:r>
                    <a:fld id="{D1460172-327B-40DF-AAFC-D548AB62ADFF}" type="PERCENTAGE">
                      <a:rPr lang="en-US" sz="1100" baseline="0"/>
                      <a:pPr/>
                      <a:t>[PERCENTUALE]</a:t>
                    </a:fld>
                    <a:endParaRPr lang="en-US" sz="11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633-4CF4-AE12-9EA6E1A2EF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'[Copia di SOCI - Generale - 26-10-2020-1.xlsx]Foglio1'!$F$5:$F$9</c:f>
              <c:strCache>
                <c:ptCount val="5"/>
                <c:pt idx="0">
                  <c:v>età</c:v>
                </c:pt>
                <c:pt idx="1">
                  <c:v>20-35</c:v>
                </c:pt>
                <c:pt idx="2">
                  <c:v>36-50</c:v>
                </c:pt>
                <c:pt idx="3">
                  <c:v>51-65</c:v>
                </c:pt>
                <c:pt idx="4">
                  <c:v>66-93</c:v>
                </c:pt>
              </c:strCache>
            </c:strRef>
          </c:cat>
          <c:val>
            <c:numRef>
              <c:f>'[Copia di SOCI - Generale - 26-10-2020-1.xlsx]Foglio1'!$G$5:$G$9</c:f>
              <c:numCache>
                <c:formatCode>General</c:formatCode>
                <c:ptCount val="5"/>
                <c:pt idx="1">
                  <c:v>384</c:v>
                </c:pt>
                <c:pt idx="2">
                  <c:v>394</c:v>
                </c:pt>
                <c:pt idx="3">
                  <c:v>344</c:v>
                </c:pt>
                <c:pt idx="4">
                  <c:v>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633-4CF4-AE12-9EA6E1A2EF67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FE429-FD90-4025-A3E5-46B095FC4CD7}" type="datetimeFigureOut">
              <a:rPr lang="it-IT" smtClean="0"/>
              <a:t>23/06/2022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0B357-35B8-467C-92E3-B0F7C51FF6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8816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0B357-35B8-467C-92E3-B0F7C51FF61F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219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0B357-35B8-467C-92E3-B0F7C51FF61F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3128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480D96-9400-440A-85F1-BC07B1226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2E12FC7-6A18-4339-B349-FC827D645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FD5B0B-EBF7-4C28-B405-E8EC4C3F8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87EAD-F004-4B39-B583-550324FB5B69}" type="datetimeFigureOut">
              <a:rPr lang="it-IT" smtClean="0"/>
              <a:t>23/06/2022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080892-15DB-44AE-B765-35FF0E60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C65159-4825-4A2C-A055-DA8D800A6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3A8C-D282-4EB1-A18C-46552DCF6C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5962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46CDE4-4889-4C0F-A570-54B7512DA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6A44508-BCD1-4E85-95C5-AD4237310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AF75E7-A308-41C7-807A-86EAF8432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87EAD-F004-4B39-B583-550324FB5B69}" type="datetimeFigureOut">
              <a:rPr lang="it-IT" smtClean="0"/>
              <a:t>23/06/2022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F5E160-E52C-4E5A-B6CC-BCAF89DA1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CA1442-6107-4775-965B-D711177A7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3A8C-D282-4EB1-A18C-46552DCF6C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8180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9AFCAB6-09F7-4C21-A2C5-9A31A9896E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D21D037-2C85-4148-A3AC-A7BAA69D44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9440ED8-D70C-485A-AAA9-CD8FD9AAF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87EAD-F004-4B39-B583-550324FB5B69}" type="datetimeFigureOut">
              <a:rPr lang="it-IT" smtClean="0"/>
              <a:t>23/06/2022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D8F99E-158B-48CB-BF07-1528066C1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8AFBF38-8D50-4568-9CBE-8EFBEB280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3A8C-D282-4EB1-A18C-46552DCF6C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1457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0BA344-6D91-4686-A9BB-1E97F724C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1F8F34-62EC-4C7C-8676-836D89A7F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031646-B86B-4995-8549-D0F2295B9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87EAD-F004-4B39-B583-550324FB5B69}" type="datetimeFigureOut">
              <a:rPr lang="it-IT" smtClean="0"/>
              <a:t>23/06/2022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5018A3-FDE1-478C-A235-0EF0A08A0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77CD65-5A8B-446D-AD4D-2B567FE36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3A8C-D282-4EB1-A18C-46552DCF6C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6329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E09EE0-8177-4D3B-BA8B-7E25859AC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380071E-2DF8-4C76-BFA6-B60063B5A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94CBBAC-7ACF-4B91-95DF-F35F1B8FB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87EAD-F004-4B39-B583-550324FB5B69}" type="datetimeFigureOut">
              <a:rPr lang="it-IT" smtClean="0"/>
              <a:t>23/06/2022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36B0FF-87F8-4DF6-9B8B-969304080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595851-FF1C-4405-8171-3AD6FE51F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3A8C-D282-4EB1-A18C-46552DCF6C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9473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0FC54F-6BBF-4357-9B75-7C238F793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BB98B1-587C-4FD1-8A30-F1DE250F3A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9EABFED-476E-4E73-961F-328C084AEA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08D4A91-4CE0-4EBA-9814-D1FDEECBE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87EAD-F004-4B39-B583-550324FB5B69}" type="datetimeFigureOut">
              <a:rPr lang="it-IT" smtClean="0"/>
              <a:t>23/06/2022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FC05620-CDB1-494C-A8A4-0A504D598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6217FBF-B840-4CA1-A63A-65984E583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3A8C-D282-4EB1-A18C-46552DCF6C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1259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8DDB22-7A72-4600-9AFE-656A921A1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2B83EAC-309B-4ECC-9DD5-F45D4E6D2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43D91C9-7FD8-43E4-854C-310E72947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554D7A9-384E-40C0-9561-32A694227C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5776D31-112D-4FF8-B51C-A698E760EA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EF26D68-6E77-408C-BB9B-ED55A28EC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87EAD-F004-4B39-B583-550324FB5B69}" type="datetimeFigureOut">
              <a:rPr lang="it-IT" smtClean="0"/>
              <a:t>23/06/2022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A03DC5F-B487-474A-8B52-2DC3A5C9C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C6BDB27-37DB-45DB-859F-865423791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3A8C-D282-4EB1-A18C-46552DCF6C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869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89C23F-14BA-4635-BDC5-A0C996D29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598B10D-6457-4823-B8CF-6ECF61DFB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87EAD-F004-4B39-B583-550324FB5B69}" type="datetimeFigureOut">
              <a:rPr lang="it-IT" smtClean="0"/>
              <a:t>23/06/2022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5021F87-1BB1-4E7B-BE2A-E62BFE3A1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6AA9AE7-E02B-4037-8623-899BE4C9C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3A8C-D282-4EB1-A18C-46552DCF6C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4119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DD0F9DE-52F0-4AB7-8C89-7F527BF76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87EAD-F004-4B39-B583-550324FB5B69}" type="datetimeFigureOut">
              <a:rPr lang="it-IT" smtClean="0"/>
              <a:t>23/06/2022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16324BB-D4D1-4F57-A4C6-ECECC77FF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7D0DF3C-857E-4D2D-9FEA-7283851A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3A8C-D282-4EB1-A18C-46552DCF6C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633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B25E93-D1D8-42C1-A9F6-8422B117F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4E369D-CB91-4851-9F0A-270722BDC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4A399A7-8CAE-424D-A0CD-3B51AC24F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C23ACE2-50B1-4BAC-BD4E-A121A93F8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87EAD-F004-4B39-B583-550324FB5B69}" type="datetimeFigureOut">
              <a:rPr lang="it-IT" smtClean="0"/>
              <a:t>23/06/2022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0F791B9-2259-48FE-A8B3-8D3085CAD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3B9531B-9752-40BA-B891-DC04BEC95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3A8C-D282-4EB1-A18C-46552DCF6C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11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0E5DBA-E1F0-478B-B4B5-A04F09312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AE871EB-3E9A-4285-A2DC-D9111DDCC4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0D900D2-383F-40C0-AE82-82E5E9A65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2699AC0-E01D-4277-A60C-8C4F196AC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87EAD-F004-4B39-B583-550324FB5B69}" type="datetimeFigureOut">
              <a:rPr lang="it-IT" smtClean="0"/>
              <a:t>23/06/2022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2E19079-1D56-4F2C-97A6-85A7DE6F5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A281B14-C9D1-43B5-8BEA-F4F060E09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3A8C-D282-4EB1-A18C-46552DCF6C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533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2AF6871-17DD-459F-9501-3B34E6D1A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70F9550-76EA-4FE2-A220-A0886C20F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65D127-06A4-45A3-A9C9-AB41560FE3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87EAD-F004-4B39-B583-550324FB5B69}" type="datetimeFigureOut">
              <a:rPr lang="it-IT" smtClean="0"/>
              <a:t>23/06/2022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37DDCE8-308A-42C3-8B5C-D00DB21C3B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9D8D27-E30B-47E8-B0FD-463F6221B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13A8C-D282-4EB1-A18C-46552DCF6C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905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FEE7A6A-B8AA-4853-8E3B-9CAB8BCA8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r>
              <a:rPr lang="it-IT" b="1" dirty="0"/>
              <a:t>ASSEMBLEA SOCI </a:t>
            </a:r>
          </a:p>
          <a:p>
            <a:r>
              <a:rPr lang="it-IT" b="1" dirty="0"/>
              <a:t>MUTUA VICINI SEMPRE</a:t>
            </a:r>
          </a:p>
          <a:p>
            <a:r>
              <a:rPr lang="it-IT" b="1" dirty="0"/>
              <a:t>Carrù, 23 GIUGNO 2022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1F94118-2D0E-428D-A5E4-8D52FC99FD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3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205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A13C9E-1D4A-469F-9863-4D495D6D2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 err="1">
                <a:latin typeface="+mn-lt"/>
              </a:rPr>
              <a:t>Ambiti</a:t>
            </a:r>
            <a:r>
              <a:rPr lang="en-US" sz="5000" dirty="0">
                <a:latin typeface="+mn-lt"/>
              </a:rPr>
              <a:t> di </a:t>
            </a:r>
            <a:r>
              <a:rPr lang="en-US" sz="5000" dirty="0" err="1">
                <a:latin typeface="+mn-lt"/>
              </a:rPr>
              <a:t>sviluppo</a:t>
            </a:r>
            <a:r>
              <a:rPr lang="en-US" sz="5000" dirty="0">
                <a:latin typeface="+mn-lt"/>
              </a:rPr>
              <a:t> </a:t>
            </a:r>
            <a:r>
              <a:rPr lang="en-US" sz="5000" dirty="0" err="1">
                <a:latin typeface="+mn-lt"/>
              </a:rPr>
              <a:t>futuri</a:t>
            </a:r>
            <a:r>
              <a:rPr lang="en-US" sz="5000" dirty="0">
                <a:latin typeface="+mn-lt"/>
              </a:rPr>
              <a:t> in via di </a:t>
            </a:r>
            <a:r>
              <a:rPr lang="en-US" sz="5000" dirty="0" err="1">
                <a:latin typeface="+mn-lt"/>
              </a:rPr>
              <a:t>definizione</a:t>
            </a:r>
            <a:endParaRPr lang="en-US" sz="5000" dirty="0">
              <a:latin typeface="+mn-lt"/>
            </a:endParaRPr>
          </a:p>
        </p:txBody>
      </p:sp>
      <p:sp>
        <p:nvSpPr>
          <p:cNvPr id="10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0355705-569E-4ABC-B929-5A42F0347E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80" r="9782"/>
          <a:stretch/>
        </p:blipFill>
        <p:spPr>
          <a:xfrm>
            <a:off x="0" y="0"/>
            <a:ext cx="7362825" cy="6892149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C6D6CED-450C-4074-9BE8-AFFC250C3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453" y="5228794"/>
            <a:ext cx="2276190" cy="12476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88A4F72-31EA-4396-83E5-10F502E155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9130" y="318249"/>
            <a:ext cx="2276190" cy="128571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1834BD32-09A4-4B43-BACC-145A7DC7DC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9840" y="4690376"/>
            <a:ext cx="3598508" cy="202177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D0FDA14A-621C-430A-B109-15D783FB82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3716" y="4782351"/>
            <a:ext cx="2359249" cy="157406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68100A73-4878-41C8-B033-FFF24E4E5B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094" y="195156"/>
            <a:ext cx="2362908" cy="168449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527366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C4828B2-CB9F-4EC6-9670-317537A7F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812" y="2723322"/>
            <a:ext cx="3510355" cy="22367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i="1">
                <a:solidFill>
                  <a:srgbClr val="FFFFFF"/>
                </a:solidFill>
              </a:rPr>
              <a:t>Vicini Sempre … sempre più con Te!</a:t>
            </a:r>
          </a:p>
        </p:txBody>
      </p:sp>
      <p:sp>
        <p:nvSpPr>
          <p:cNvPr id="50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Segnaposto contenuto 12">
            <a:extLst>
              <a:ext uri="{FF2B5EF4-FFF2-40B4-BE49-F238E27FC236}">
                <a16:creationId xmlns:a16="http://schemas.microsoft.com/office/drawing/2014/main" id="{91E2E3BD-3A9D-42CF-A66D-6D351C8063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841" b="3"/>
          <a:stretch/>
        </p:blipFill>
        <p:spPr>
          <a:xfrm>
            <a:off x="1258859" y="1120046"/>
            <a:ext cx="5635819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14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957FBBC-BF90-4752-8EDF-85F4D72D0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dirty="0"/>
              <a:t>Assemblea Soci Mutua Vicini Sempre 2022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8368A9-CBD3-42E5-A536-8369329CB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                                               </a:t>
            </a:r>
            <a:r>
              <a:rPr lang="it-IT" u="sng" dirty="0"/>
              <a:t> Ordine del Giorno:</a:t>
            </a:r>
            <a:endParaRPr lang="it-IT" dirty="0"/>
          </a:p>
          <a:p>
            <a:pPr marL="0" indent="0" algn="ctr">
              <a:buNone/>
            </a:pPr>
            <a:r>
              <a:rPr lang="it-IT" dirty="0"/>
              <a:t> </a:t>
            </a:r>
          </a:p>
          <a:p>
            <a:r>
              <a:rPr lang="it-IT" dirty="0"/>
              <a:t>Esame ed approvazione del bilancio di esercizio al 31 Dicembre 2021 con i relativi allegati: deliberazioni inerenti e conseguenti;</a:t>
            </a:r>
          </a:p>
          <a:p>
            <a:pPr marL="0" indent="0">
              <a:buNone/>
            </a:pPr>
            <a:r>
              <a:rPr lang="it-IT" dirty="0"/>
              <a:t> </a:t>
            </a:r>
          </a:p>
          <a:p>
            <a:r>
              <a:rPr lang="it-IT" dirty="0"/>
              <a:t>Rinnovo dei componenti del  Consiglio di Amministrazione;</a:t>
            </a:r>
          </a:p>
          <a:p>
            <a:pPr marL="0" indent="0">
              <a:buNone/>
            </a:pPr>
            <a:r>
              <a:rPr lang="it-IT" dirty="0"/>
              <a:t> </a:t>
            </a:r>
          </a:p>
          <a:p>
            <a:r>
              <a:rPr lang="it-IT" dirty="0"/>
              <a:t>Rinnovo dei componenti del Collegio Sindacale. </a:t>
            </a:r>
          </a:p>
          <a:p>
            <a:pPr marL="0" indent="0">
              <a:buNone/>
            </a:pPr>
            <a:r>
              <a:rPr lang="it-IT" dirty="0"/>
              <a:t> </a:t>
            </a:r>
          </a:p>
          <a:p>
            <a:r>
              <a:rPr lang="it-IT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35760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94B840D-AF21-432C-A457-CAA6808B6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54518"/>
            <a:ext cx="5654351" cy="59944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50E42C0-5B1A-441B-98E4-6275D7DFC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5414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5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891C64B-7977-4AE7-BA70-7852A3F5F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440"/>
            <a:ext cx="5556858" cy="301262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86E203E-7CA5-46F2-AB3D-1AA3CCDD9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0" y="1016000"/>
            <a:ext cx="657225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4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56988D4-32F9-4ECA-83D4-F9EEE2C98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5859624" cy="6858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0620E5A-3088-4B78-9E8A-352FCD989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0922" y="0"/>
            <a:ext cx="6211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2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252A148-5260-46E3-A5A0-F520AE61A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it-IT"/>
              <a:t>ANDAMENTO SOCIALE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2A6632-5555-46E9-9350-CDF02DCEC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dirty="0"/>
              <a:t>I servizi posti in essere nel corso dell’esercizio sono stati:</a:t>
            </a:r>
          </a:p>
          <a:p>
            <a:r>
              <a:rPr lang="it-IT" sz="2200" dirty="0"/>
              <a:t>Sconti immediati presso enti convenzionati da Vicini Sempre sul territorio di competenza</a:t>
            </a:r>
          </a:p>
          <a:p>
            <a:r>
              <a:rPr lang="it-IT" sz="2200" dirty="0"/>
              <a:t>Rimborsi sugli esami/accertamenti diagnostici e fisioterapia</a:t>
            </a:r>
          </a:p>
          <a:p>
            <a:r>
              <a:rPr lang="it-IT" sz="2200" dirty="0"/>
              <a:t>Rimborsi sulle visite medico specialistiche</a:t>
            </a:r>
          </a:p>
          <a:p>
            <a:r>
              <a:rPr lang="it-IT" sz="2200" dirty="0"/>
              <a:t>Diarie da ricovero per degenze ospedaliere</a:t>
            </a:r>
          </a:p>
          <a:p>
            <a:r>
              <a:rPr lang="it-IT" sz="2200" dirty="0"/>
              <a:t>Contributi alla famiglia tramite l’erogazione di Voucher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asa">
            <a:extLst>
              <a:ext uri="{FF2B5EF4-FFF2-40B4-BE49-F238E27FC236}">
                <a16:creationId xmlns:a16="http://schemas.microsoft.com/office/drawing/2014/main" id="{DD756C92-621B-49B5-BECD-0BFB0392D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58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B9A5CB9-ABF3-4B69-9EFA-39235FF04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60" y="804328"/>
            <a:ext cx="6091312" cy="1205821"/>
          </a:xfrm>
        </p:spPr>
        <p:txBody>
          <a:bodyPr>
            <a:normAutofit/>
          </a:bodyPr>
          <a:lstStyle/>
          <a:p>
            <a:r>
              <a:rPr lang="it-IT" sz="4000">
                <a:solidFill>
                  <a:srgbClr val="FEFFFF"/>
                </a:solidFill>
                <a:latin typeface="+mn-lt"/>
              </a:rPr>
              <a:t>Soci ordinari persone fisiche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239FE1-A9FC-4EBF-9273-22F6BAB0B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89" y="2494450"/>
            <a:ext cx="6066349" cy="2806073"/>
          </a:xfrm>
        </p:spPr>
        <p:txBody>
          <a:bodyPr>
            <a:normAutofit fontScale="40000" lnSpcReduction="20000"/>
          </a:bodyPr>
          <a:lstStyle/>
          <a:p>
            <a:r>
              <a:rPr lang="it-IT" sz="5900" dirty="0"/>
              <a:t>Soci attivi al 31/12/2021:  n°1379</a:t>
            </a:r>
          </a:p>
          <a:p>
            <a:endParaRPr lang="it-IT" sz="5900" dirty="0"/>
          </a:p>
          <a:p>
            <a:r>
              <a:rPr lang="it-IT" sz="5900" dirty="0"/>
              <a:t>Nuovi associati AMMESSI: n°15</a:t>
            </a:r>
          </a:p>
          <a:p>
            <a:endParaRPr lang="it-IT" sz="5900" dirty="0"/>
          </a:p>
          <a:p>
            <a:endParaRPr lang="it-IT" sz="5900" dirty="0"/>
          </a:p>
          <a:p>
            <a:pPr marL="0" indent="0">
              <a:buNone/>
            </a:pPr>
            <a:r>
              <a:rPr lang="it-IT" sz="2400" dirty="0"/>
              <a:t> </a:t>
            </a:r>
          </a:p>
          <a:p>
            <a:endParaRPr lang="it-IT" sz="2400" dirty="0"/>
          </a:p>
          <a:p>
            <a:pPr marL="0" indent="0">
              <a:buNone/>
            </a:pPr>
            <a:r>
              <a:rPr lang="it-IT" sz="2400" dirty="0"/>
              <a:t>					</a:t>
            </a:r>
          </a:p>
        </p:txBody>
      </p:sp>
      <p:pic>
        <p:nvPicPr>
          <p:cNvPr id="5" name="Immagine 4" descr="Risultati immagini per foto i soci">
            <a:extLst>
              <a:ext uri="{FF2B5EF4-FFF2-40B4-BE49-F238E27FC236}">
                <a16:creationId xmlns:a16="http://schemas.microsoft.com/office/drawing/2014/main" id="{A47FF058-D208-492E-9E1D-9EBD839B0BA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8" r="26967"/>
          <a:stretch/>
        </p:blipFill>
        <p:spPr bwMode="auto">
          <a:xfrm>
            <a:off x="8343106" y="633852"/>
            <a:ext cx="2706607" cy="2706632"/>
          </a:xfrm>
          <a:prstGeom prst="rect">
            <a:avLst/>
          </a:prstGeom>
          <a:noFill/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EEAED4C-82BA-417A-AB18-88F5DFE0B2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"/>
          <a:stretch/>
        </p:blipFill>
        <p:spPr>
          <a:xfrm>
            <a:off x="4592343" y="4373780"/>
            <a:ext cx="2086234" cy="208623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5BEF1D89-5003-47E0-BC1D-6E1CB3605A94}"/>
              </a:ext>
            </a:extLst>
          </p:cNvPr>
          <p:cNvSpPr txBox="1"/>
          <p:nvPr/>
        </p:nvSpPr>
        <p:spPr>
          <a:xfrm>
            <a:off x="5903552" y="4897045"/>
            <a:ext cx="54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/>
              <a:t>48%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A599D3D-846E-429F-89A6-95113FA7D921}"/>
              </a:ext>
            </a:extLst>
          </p:cNvPr>
          <p:cNvSpPr txBox="1"/>
          <p:nvPr/>
        </p:nvSpPr>
        <p:spPr>
          <a:xfrm>
            <a:off x="4835936" y="4897044"/>
            <a:ext cx="54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52%</a:t>
            </a:r>
          </a:p>
        </p:txBody>
      </p:sp>
    </p:spTree>
    <p:extLst>
      <p:ext uri="{BB962C8B-B14F-4D97-AF65-F5344CB8AC3E}">
        <p14:creationId xmlns:p14="http://schemas.microsoft.com/office/powerpoint/2010/main" val="4171509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203E3C-5616-4AB6-8A5E-C3BD62425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274" y="148309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	Composizione anagrafica</a:t>
            </a:r>
          </a:p>
        </p:txBody>
      </p:sp>
      <p:pic>
        <p:nvPicPr>
          <p:cNvPr id="5" name="Segnaposto contenuto 4" descr="Immagine che contiene gruppo, persone, gioco&#10;&#10;Descrizione generata automaticamente">
            <a:extLst>
              <a:ext uri="{FF2B5EF4-FFF2-40B4-BE49-F238E27FC236}">
                <a16:creationId xmlns:a16="http://schemas.microsoft.com/office/drawing/2014/main" id="{316D4B2C-9410-4D82-92CD-1EBA6AC07E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11496"/>
            <a:ext cx="2905627" cy="2905627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DE2BC36-F6A4-44B1-B694-B0ABD20264C7}"/>
              </a:ext>
            </a:extLst>
          </p:cNvPr>
          <p:cNvSpPr txBox="1"/>
          <p:nvPr/>
        </p:nvSpPr>
        <p:spPr>
          <a:xfrm>
            <a:off x="1365583" y="4609506"/>
            <a:ext cx="1712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Età media gen. 49,75 anni</a:t>
            </a:r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333EF51A-5579-45C6-A1AC-C08D24857F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1348071"/>
              </p:ext>
            </p:extLst>
          </p:nvPr>
        </p:nvGraphicFramePr>
        <p:xfrm>
          <a:off x="5851500" y="1317383"/>
          <a:ext cx="4254800" cy="2905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Immagine 7">
            <a:extLst>
              <a:ext uri="{FF2B5EF4-FFF2-40B4-BE49-F238E27FC236}">
                <a16:creationId xmlns:a16="http://schemas.microsoft.com/office/drawing/2014/main" id="{02F40733-BFC6-4918-B65B-D9B1A3006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275" y="4223010"/>
            <a:ext cx="2571750" cy="1781175"/>
          </a:xfrm>
          <a:prstGeom prst="rect">
            <a:avLst/>
          </a:prstGeom>
        </p:spPr>
      </p:pic>
      <p:pic>
        <p:nvPicPr>
          <p:cNvPr id="10" name="Immagine 9" descr="Immagine che contiene tavolo, stanza&#10;&#10;Descrizione generata automaticamente">
            <a:extLst>
              <a:ext uri="{FF2B5EF4-FFF2-40B4-BE49-F238E27FC236}">
                <a16:creationId xmlns:a16="http://schemas.microsoft.com/office/drawing/2014/main" id="{3E3DE445-29E7-423A-AFD9-1747C41A59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025" y="4223010"/>
            <a:ext cx="25717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42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B1D3CDBE-4526-45AA-ABC0-7224863E9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FFFF"/>
                </a:solidFill>
                <a:latin typeface="+mn-lt"/>
              </a:rPr>
              <a:t>Ambiti di sviluppo attualmente in essere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97BB30-F040-4440-866C-AE7E6DA05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671" y="1016200"/>
            <a:ext cx="6525220" cy="4616849"/>
          </a:xfrm>
        </p:spPr>
        <p:txBody>
          <a:bodyPr anchor="ctr">
            <a:normAutofit/>
          </a:bodyPr>
          <a:lstStyle/>
          <a:p>
            <a:r>
              <a:rPr lang="it-IT" sz="2000" dirty="0"/>
              <a:t>Aumento dei massimali relativi a:</a:t>
            </a:r>
          </a:p>
          <a:p>
            <a:pPr lvl="1"/>
            <a:r>
              <a:rPr lang="it-IT" sz="2000" dirty="0"/>
              <a:t>Visite Specialistiche (da euro 100 a 150) e </a:t>
            </a:r>
          </a:p>
          <a:p>
            <a:pPr lvl="1"/>
            <a:r>
              <a:rPr lang="it-IT" sz="2000" dirty="0"/>
              <a:t>Diarie da Malattia (da euro 400 a 500/anno)</a:t>
            </a:r>
          </a:p>
          <a:p>
            <a:r>
              <a:rPr lang="it-IT" sz="2000" dirty="0"/>
              <a:t>Rimborso per visita di idoneità sportiva</a:t>
            </a:r>
          </a:p>
          <a:p>
            <a:r>
              <a:rPr lang="it-IT" sz="2000" dirty="0"/>
              <a:t>Rimborso per le prestazioni sanitarie dei figli minorenni utilizzando il plafond del Socio</a:t>
            </a:r>
          </a:p>
          <a:p>
            <a:r>
              <a:rPr lang="it-IT" sz="2000" dirty="0"/>
              <a:t>Voucher Benessere e Tempo Libero per tutti i Soci</a:t>
            </a:r>
          </a:p>
          <a:p>
            <a:r>
              <a:rPr lang="it-IT" sz="2000" dirty="0"/>
              <a:t>Rilascio annuale del Voucher Sport e Cultura per i figli minorenni, anziché biennale.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378573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267</Words>
  <Application>Microsoft Office PowerPoint</Application>
  <PresentationFormat>Widescreen</PresentationFormat>
  <Paragraphs>51</Paragraphs>
  <Slides>11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di Office</vt:lpstr>
      <vt:lpstr>Presentazione standard di PowerPoint</vt:lpstr>
      <vt:lpstr>Assemblea Soci Mutua Vicini Sempre 2022</vt:lpstr>
      <vt:lpstr>Presentazione standard di PowerPoint</vt:lpstr>
      <vt:lpstr>Presentazione standard di PowerPoint</vt:lpstr>
      <vt:lpstr>Presentazione standard di PowerPoint</vt:lpstr>
      <vt:lpstr>ANDAMENTO SOCIALE</vt:lpstr>
      <vt:lpstr>Soci ordinari persone fisiche</vt:lpstr>
      <vt:lpstr> Composizione anagrafica</vt:lpstr>
      <vt:lpstr>Ambiti di sviluppo attualmente in essere</vt:lpstr>
      <vt:lpstr>Ambiti di sviluppo futuri in via di definizione</vt:lpstr>
      <vt:lpstr>Vicini Sempre … sempre più con Te!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Roberta Bartolomei</dc:creator>
  <cp:lastModifiedBy>Roberta Bartolomei</cp:lastModifiedBy>
  <cp:revision>17</cp:revision>
  <cp:lastPrinted>2020-10-29T14:11:28Z</cp:lastPrinted>
  <dcterms:created xsi:type="dcterms:W3CDTF">2020-10-27T15:45:03Z</dcterms:created>
  <dcterms:modified xsi:type="dcterms:W3CDTF">2022-06-23T09:58:28Z</dcterms:modified>
</cp:coreProperties>
</file>